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1" r:id="rId9"/>
    <p:sldId id="266" r:id="rId10"/>
    <p:sldId id="262" r:id="rId11"/>
    <p:sldId id="267" r:id="rId12"/>
    <p:sldId id="268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02" y="-8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51A0C47-018D-4460-B945-BFF7981B6CA6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gnetwork.com/elecenergycalcs.html" TargetMode="External"/><Relationship Id="rId13" Type="http://schemas.openxmlformats.org/officeDocument/2006/relationships/hyperlink" Target="https://www.freshdirect.com/expressco/view_cart.jsp" TargetMode="External"/><Relationship Id="rId3" Type="http://schemas.openxmlformats.org/officeDocument/2006/relationships/hyperlink" Target="http://www.ehow.com/about_6624456_stock-analyst-job-description.html" TargetMode="External"/><Relationship Id="rId7" Type="http://schemas.openxmlformats.org/officeDocument/2006/relationships/hyperlink" Target="http://www.zillow.com/homedetails/56-Pine-St-APT-6E-New-York-NY-10005/69509766_zpid/" TargetMode="External"/><Relationship Id="rId12" Type="http://schemas.openxmlformats.org/officeDocument/2006/relationships/hyperlink" Target="https://www.att.com/shop/wireless/data-plans.html?&amp;WT.srch=1&amp;source=ECPS0000000PSM00P" TargetMode="External"/><Relationship Id="rId2" Type="http://schemas.openxmlformats.org/officeDocument/2006/relationships/hyperlink" Target="https://targetjobs.co.uk/careers-advice/job-descriptions/279895-investment-analyst-job-descrip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int2homes.com/US/Neighborhood/NY/New-York-City-Demographics.html" TargetMode="External"/><Relationship Id="rId11" Type="http://schemas.openxmlformats.org/officeDocument/2006/relationships/hyperlink" Target="http://www.verizonwireless.com/landingpages/verizon-plan/?cmp=KNC-C-HQ-NON-R-AC-NONE-NONE-2K0PX0-PX-GAW-71700000010306107&amp;gclid=CMmUk6vu8ssCFZNlvAodix8HYQ&amp;gclsrc=ds" TargetMode="External"/><Relationship Id="rId5" Type="http://schemas.openxmlformats.org/officeDocument/2006/relationships/hyperlink" Target="http://www.payscale.com/research/CA/Job=Investment_Analyst/Salary" TargetMode="External"/><Relationship Id="rId10" Type="http://schemas.openxmlformats.org/officeDocument/2006/relationships/hyperlink" Target="http://www.mta.info/nyct" TargetMode="External"/><Relationship Id="rId4" Type="http://schemas.openxmlformats.org/officeDocument/2006/relationships/hyperlink" Target="http://www.investopedia.com/articles/financialcareers/06/financialanalyst.asp" TargetMode="External"/><Relationship Id="rId9" Type="http://schemas.openxmlformats.org/officeDocument/2006/relationships/hyperlink" Target="http://www.ikea.com/us/en/" TargetMode="External"/><Relationship Id="rId14" Type="http://schemas.openxmlformats.org/officeDocument/2006/relationships/hyperlink" Target="https://standfortrees.org/en/#protectafores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ta.info/nyc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Personal Finance Project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Catherine Lu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83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HEALTHCARE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1624" y="1612411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latin typeface="Times"/>
                <a:cs typeface="Times"/>
              </a:rPr>
              <a:t>Plan #2</a:t>
            </a:r>
          </a:p>
          <a:p>
            <a:r>
              <a:rPr lang="en-US" altLang="zh-TW" sz="2000" dirty="0">
                <a:latin typeface="Times"/>
                <a:cs typeface="Times"/>
              </a:rPr>
              <a:t>Private employees (i.e., you work for a private company or business)</a:t>
            </a:r>
          </a:p>
          <a:p>
            <a:pPr lvl="0"/>
            <a:r>
              <a:rPr lang="en-US" altLang="zh-TW" sz="2000" dirty="0">
                <a:latin typeface="Times"/>
                <a:cs typeface="Times"/>
              </a:rPr>
              <a:t>9% of your salary must be deducted for health insurance ($3600)</a:t>
            </a:r>
          </a:p>
          <a:p>
            <a:pPr lvl="0"/>
            <a:r>
              <a:rPr lang="en-US" altLang="zh-TW" sz="2000" dirty="0">
                <a:latin typeface="Times"/>
                <a:cs typeface="Times"/>
              </a:rPr>
              <a:t>$3,000 deductible - you must budget for this</a:t>
            </a:r>
          </a:p>
          <a:p>
            <a:pPr lvl="0"/>
            <a:r>
              <a:rPr lang="en-US" altLang="zh-TW" sz="2000" dirty="0">
                <a:latin typeface="Times"/>
                <a:cs typeface="Times"/>
              </a:rPr>
              <a:t>$20 copayments for Dr. visits and prescription drugs</a:t>
            </a:r>
          </a:p>
          <a:p>
            <a:endParaRPr kumimoji="1"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3683000"/>
            <a:ext cx="4292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95535"/>
            <a:ext cx="8229600" cy="990600"/>
          </a:xfrm>
        </p:spPr>
        <p:txBody>
          <a:bodyPr/>
          <a:lstStyle/>
          <a:p>
            <a:r>
              <a:rPr kumimoji="1" lang="en-US" altLang="zh-TW" dirty="0" smtClean="0"/>
              <a:t>DONATIONS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12319"/>
            <a:ext cx="4910506" cy="3607047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latin typeface="Times"/>
                <a:cs typeface="Times"/>
              </a:rPr>
              <a:t>Stand For Trees</a:t>
            </a:r>
          </a:p>
          <a:p>
            <a:pPr lvl="1"/>
            <a:r>
              <a:rPr kumimoji="1" lang="en-US" altLang="zh-TW" dirty="0" err="1">
                <a:latin typeface="Times"/>
                <a:cs typeface="Times"/>
              </a:rPr>
              <a:t>Kariba</a:t>
            </a:r>
            <a:r>
              <a:rPr kumimoji="1" lang="en-US" altLang="zh-TW" dirty="0">
                <a:latin typeface="Times"/>
                <a:cs typeface="Times"/>
              </a:rPr>
              <a:t> African Wildlife Corridor   $20</a:t>
            </a:r>
          </a:p>
          <a:p>
            <a:pPr lvl="1"/>
            <a:r>
              <a:rPr kumimoji="1" lang="en-US" altLang="zh-TW" dirty="0">
                <a:latin typeface="Times"/>
                <a:cs typeface="Times"/>
              </a:rPr>
              <a:t>Amazon Forest Protection Project  $20</a:t>
            </a:r>
          </a:p>
          <a:p>
            <a:pPr lvl="1"/>
            <a:r>
              <a:rPr kumimoji="1" lang="en-US" altLang="zh-TW" dirty="0">
                <a:latin typeface="Times"/>
                <a:cs typeface="Times"/>
              </a:rPr>
              <a:t>Congo Basin Rainforest Project  $10</a:t>
            </a:r>
          </a:p>
          <a:p>
            <a:pPr lvl="1"/>
            <a:r>
              <a:rPr kumimoji="1" lang="en-US" altLang="zh-TW" dirty="0">
                <a:latin typeface="Times"/>
                <a:cs typeface="Times"/>
              </a:rPr>
              <a:t>Valparaiso Amazon Conservation and Community Project  $</a:t>
            </a:r>
            <a:r>
              <a:rPr kumimoji="1" lang="en-US" altLang="zh-TW" dirty="0" smtClean="0">
                <a:latin typeface="Times"/>
                <a:cs typeface="Times"/>
              </a:rPr>
              <a:t>10</a:t>
            </a:r>
          </a:p>
          <a:p>
            <a:r>
              <a:rPr kumimoji="1" lang="en-US" altLang="zh-TW" sz="2000" dirty="0" smtClean="0">
                <a:latin typeface="Times"/>
                <a:cs typeface="Times"/>
              </a:rPr>
              <a:t>Total: $60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06" y="2212319"/>
            <a:ext cx="3319094" cy="33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BUDGET</a:t>
            </a:r>
            <a:endParaRPr kumimoji="1"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122426"/>
              </p:ext>
            </p:extLst>
          </p:nvPr>
        </p:nvGraphicFramePr>
        <p:xfrm>
          <a:off x="654936" y="1369748"/>
          <a:ext cx="7841364" cy="5170291"/>
        </p:xfrm>
        <a:graphic>
          <a:graphicData uri="http://schemas.openxmlformats.org/drawingml/2006/table">
            <a:tbl>
              <a:tblPr/>
              <a:tblGrid>
                <a:gridCol w="2896114"/>
                <a:gridCol w="2663878"/>
                <a:gridCol w="2281372"/>
              </a:tblGrid>
              <a:tr h="307371"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3661" marR="13661" marT="136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effectLst/>
                          <a:latin typeface="Arial"/>
                        </a:rPr>
                        <a:t>Monthly Income</a:t>
                      </a:r>
                    </a:p>
                  </a:txBody>
                  <a:tcPr marL="13661" marR="13661" marT="13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effectLst/>
                          <a:latin typeface="Arial"/>
                        </a:rPr>
                        <a:t>Annual Income</a:t>
                      </a:r>
                    </a:p>
                  </a:txBody>
                  <a:tcPr marL="13661" marR="13661" marT="13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2732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>
                          <a:effectLst/>
                          <a:latin typeface="Arial"/>
                        </a:rPr>
                        <a:t>Gross Income</a:t>
                      </a:r>
                    </a:p>
                  </a:txBody>
                  <a:tcPr marL="13661" marR="13661" marT="13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1" i="0" u="none" strike="noStrike">
                          <a:effectLst/>
                          <a:latin typeface="Arial"/>
                        </a:rPr>
                        <a:t>40000</a:t>
                      </a:r>
                    </a:p>
                  </a:txBody>
                  <a:tcPr marL="13661" marR="13661" marT="13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1" i="0" u="none" strike="noStrike">
                          <a:effectLst/>
                          <a:latin typeface="Arial"/>
                        </a:rPr>
                        <a:t>480000</a:t>
                      </a:r>
                    </a:p>
                  </a:txBody>
                  <a:tcPr marL="13661" marR="13661" marT="13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  <a:tr h="2732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>
                          <a:effectLst/>
                          <a:latin typeface="Arial"/>
                        </a:rPr>
                        <a:t>Personal Expenses</a:t>
                      </a:r>
                    </a:p>
                  </a:txBody>
                  <a:tcPr marL="13661" marR="13661" marT="13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effectLst/>
                          <a:latin typeface="Arial"/>
                        </a:rPr>
                        <a:t>Monthly Expenditure</a:t>
                      </a:r>
                    </a:p>
                  </a:txBody>
                  <a:tcPr marL="13661" marR="13661" marT="13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effectLst/>
                          <a:latin typeface="Arial"/>
                        </a:rPr>
                        <a:t>Annual Expenditure</a:t>
                      </a:r>
                    </a:p>
                  </a:txBody>
                  <a:tcPr marL="13661" marR="13661" marT="13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05"/>
                    </a:solidFill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Rent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2200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26400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Utilities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62.61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751.32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Furnishings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278.91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3346.92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Car Payment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Car Insurance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Public Transportation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116.5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1398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Land Line Phone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Cell Phone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50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600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Internet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300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Cable TV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Entertainment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Regular Copay's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240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Other Personal Expenses (Total)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100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1200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Health Insurance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6620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79440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Donations (Total)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effectLst/>
                          <a:latin typeface="Arial"/>
                        </a:rPr>
                        <a:t>60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720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Retirement Investments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Student Loan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Groceries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150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1800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Gas/Car Repairs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Deposits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080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4000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48000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Taxes/S.S.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080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17973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215676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59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effectLst/>
                          <a:latin typeface="Arial"/>
                        </a:rPr>
                        <a:t>Miscellaneous One Times Expenses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B71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278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>
                          <a:effectLst/>
                          <a:latin typeface="Arial"/>
                        </a:rPr>
                        <a:t>Net Income</a:t>
                      </a:r>
                    </a:p>
                  </a:txBody>
                  <a:tcPr marL="13661" marR="13661" marT="13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effectLst/>
                          <a:latin typeface="Arial"/>
                        </a:rPr>
                        <a:t>8343.98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effectLst/>
                          <a:latin typeface="Arial"/>
                        </a:rPr>
                        <a:t>100127.76</a:t>
                      </a:r>
                    </a:p>
                  </a:txBody>
                  <a:tcPr marL="13661" marR="13661" marT="13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9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CITATIONS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600" u="sng" dirty="0">
                <a:latin typeface="Times"/>
                <a:cs typeface="Times"/>
                <a:hlinkClick r:id="rId2"/>
              </a:rPr>
              <a:t>https://targetjobs.co.uk/careers-advice/job-descriptions/279895-investment-analyst-job-description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3"/>
              </a:rPr>
              <a:t>http://www.ehow.com/about_6624456_stock-analyst-job-description.html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4"/>
              </a:rPr>
              <a:t>http://www.investopedia.com/articles/financialcareers/06/financialanalyst.asp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5"/>
              </a:rPr>
              <a:t>http://www.payscale.com/research/CA/Job=Investment_Analyst/Salary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6"/>
              </a:rPr>
              <a:t>http://www.point2homes.com/US/Neighborhood/NY/New-York-City-Demographics.html#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7"/>
              </a:rPr>
              <a:t>http://www.zillow.com/homedetails/56-Pine-St-APT-6E-New-York-NY-10005/69509766_zpid/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8"/>
              </a:rPr>
              <a:t>http://www.csgnetwork.com/elecenergycalcs.html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9"/>
              </a:rPr>
              <a:t>http://www.ikea.com/us/en/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10"/>
              </a:rPr>
              <a:t>http://www.mta.info/nyct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11"/>
              </a:rPr>
              <a:t>http://www.verizonwireless.com/landingpages/verizon-plan/?cmp=KNC-C-HQ-NON-R-AC-NONE-NONE-2K0PX0-PX-GAW-71700000010306107&amp;gclid=CMmUk6vu8ssCFZNlvAodix8HYQ&amp;gclsrc=ds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u="sng" dirty="0">
                <a:latin typeface="Times"/>
                <a:cs typeface="Times"/>
                <a:hlinkClick r:id="rId12"/>
              </a:rPr>
              <a:t>https://www.att.com/shop/wireless/data-plans.html?&amp;WT.srch=1&amp;source=</a:t>
            </a:r>
            <a:r>
              <a:rPr lang="en-US" altLang="zh-TW" sz="1600" u="sng" dirty="0" smtClean="0">
                <a:latin typeface="Times"/>
                <a:cs typeface="Times"/>
                <a:hlinkClick r:id="rId12"/>
              </a:rPr>
              <a:t>ECPS0000000PSM00P</a:t>
            </a:r>
            <a:endParaRPr lang="en-US" altLang="zh-TW" sz="1600" u="sng" dirty="0" smtClean="0">
              <a:latin typeface="Times"/>
              <a:cs typeface="Times"/>
            </a:endParaRPr>
          </a:p>
          <a:p>
            <a:r>
              <a:rPr lang="en-US" altLang="zh-TW" sz="1600" dirty="0">
                <a:latin typeface="Times"/>
                <a:cs typeface="Times"/>
                <a:hlinkClick r:id="rId13"/>
              </a:rPr>
              <a:t>https://www.freshdirect.com/expressco/</a:t>
            </a:r>
            <a:r>
              <a:rPr lang="en-US" altLang="zh-TW" sz="1600" dirty="0" smtClean="0">
                <a:latin typeface="Times"/>
                <a:cs typeface="Times"/>
                <a:hlinkClick r:id="rId13"/>
              </a:rPr>
              <a:t>view_cart.jsp</a:t>
            </a:r>
            <a:endParaRPr lang="en-US" altLang="zh-TW" sz="1600" dirty="0" smtClean="0">
              <a:latin typeface="Times"/>
              <a:cs typeface="Times"/>
            </a:endParaRPr>
          </a:p>
          <a:p>
            <a:r>
              <a:rPr lang="en-US" altLang="zh-TW" sz="1600" dirty="0">
                <a:latin typeface="Times"/>
                <a:cs typeface="Times"/>
                <a:hlinkClick r:id="rId14"/>
              </a:rPr>
              <a:t>https://standfortrees.org/en/#</a:t>
            </a:r>
            <a:r>
              <a:rPr lang="en-US" altLang="zh-TW" sz="1600" dirty="0" smtClean="0">
                <a:latin typeface="Times"/>
                <a:cs typeface="Times"/>
                <a:hlinkClick r:id="rId14"/>
              </a:rPr>
              <a:t>protectaforest</a:t>
            </a:r>
            <a:endParaRPr lang="en-US" altLang="zh-TW" sz="1600" dirty="0" smtClean="0">
              <a:latin typeface="Times"/>
              <a:cs typeface="Times"/>
            </a:endParaRPr>
          </a:p>
          <a:p>
            <a:endParaRPr lang="en-US" altLang="zh-TW" sz="1600" dirty="0" smtClean="0">
              <a:latin typeface="Times"/>
              <a:cs typeface="Times"/>
            </a:endParaRPr>
          </a:p>
          <a:p>
            <a:endParaRPr lang="en-US" altLang="zh-TW" sz="1600" dirty="0">
              <a:latin typeface="Times"/>
              <a:cs typeface="Times"/>
            </a:endParaRPr>
          </a:p>
          <a:p>
            <a:endParaRPr lang="en-US" altLang="zh-TW" sz="16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593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CAREER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63567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latin typeface="Times"/>
                <a:cs typeface="Times"/>
              </a:rPr>
              <a:t>Occupation: Startup Investment Analyst</a:t>
            </a:r>
          </a:p>
          <a:p>
            <a:pPr marL="0" indent="0">
              <a:buNone/>
            </a:pPr>
            <a:r>
              <a:rPr lang="en-US" altLang="zh-TW" sz="1800" dirty="0">
                <a:latin typeface="Times"/>
                <a:cs typeface="Times"/>
              </a:rPr>
              <a:t>Responsibility:</a:t>
            </a:r>
          </a:p>
          <a:p>
            <a:pPr lvl="0"/>
            <a:r>
              <a:rPr lang="en-US" altLang="zh-TW" sz="1800" dirty="0">
                <a:latin typeface="Times"/>
                <a:cs typeface="Times"/>
              </a:rPr>
              <a:t>Provide stockbrokers, fund managers and stock market traders with financial information, advice and recommendations</a:t>
            </a:r>
          </a:p>
          <a:p>
            <a:pPr lvl="0"/>
            <a:r>
              <a:rPr lang="en-US" altLang="zh-TW" sz="1800" dirty="0">
                <a:latin typeface="Times"/>
                <a:cs typeface="Times"/>
              </a:rPr>
              <a:t>Evaluate companies by analyzing the company’s accounts, profit and loss sheets, cash flow, and  other relational databases</a:t>
            </a:r>
          </a:p>
          <a:p>
            <a:pPr lvl="0"/>
            <a:r>
              <a:rPr lang="en-US" altLang="zh-TW" sz="1800" dirty="0">
                <a:latin typeface="Times"/>
                <a:cs typeface="Times"/>
              </a:rPr>
              <a:t>Interpret financial transactions</a:t>
            </a:r>
          </a:p>
          <a:p>
            <a:pPr lvl="0"/>
            <a:r>
              <a:rPr lang="en-US" altLang="zh-TW" sz="1800" dirty="0">
                <a:latin typeface="Times"/>
                <a:cs typeface="Times"/>
              </a:rPr>
              <a:t>Write financial research summaries</a:t>
            </a:r>
          </a:p>
          <a:p>
            <a:pPr lvl="0"/>
            <a:r>
              <a:rPr lang="en-US" altLang="zh-TW" sz="1800" dirty="0">
                <a:latin typeface="Times"/>
                <a:cs typeface="Times"/>
              </a:rPr>
              <a:t>Obtain updated knowledge about the general economy and financial markets</a:t>
            </a:r>
          </a:p>
          <a:p>
            <a:pPr marL="0" indent="0">
              <a:buNone/>
            </a:pPr>
            <a:r>
              <a:rPr lang="en-US" altLang="zh-TW" sz="1800" dirty="0">
                <a:latin typeface="Times"/>
                <a:cs typeface="Times"/>
              </a:rPr>
              <a:t>Qualifications and Training Required:</a:t>
            </a:r>
          </a:p>
          <a:p>
            <a:pPr lvl="0"/>
            <a:r>
              <a:rPr lang="en-US" altLang="zh-TW" sz="1800" dirty="0">
                <a:latin typeface="Times"/>
                <a:cs typeface="Times"/>
              </a:rPr>
              <a:t>A degree related to business</a:t>
            </a:r>
          </a:p>
          <a:p>
            <a:pPr lvl="0"/>
            <a:r>
              <a:rPr lang="en-US" altLang="zh-TW" sz="1800" dirty="0">
                <a:latin typeface="Times"/>
                <a:cs typeface="Times"/>
              </a:rPr>
              <a:t>MBA</a:t>
            </a:r>
          </a:p>
          <a:p>
            <a:pPr lvl="0"/>
            <a:r>
              <a:rPr lang="en-US" altLang="zh-TW" sz="1800" dirty="0">
                <a:latin typeface="Times"/>
                <a:cs typeface="Times"/>
              </a:rPr>
              <a:t>Relevant paid or voluntary experiences or internships</a:t>
            </a:r>
          </a:p>
          <a:p>
            <a:pPr lvl="0"/>
            <a:r>
              <a:rPr lang="en-US" altLang="zh-TW" sz="1800" dirty="0">
                <a:latin typeface="Times"/>
                <a:cs typeface="Times"/>
              </a:rPr>
              <a:t>Language skills</a:t>
            </a:r>
          </a:p>
          <a:p>
            <a:pPr marL="0" indent="0">
              <a:buNone/>
            </a:pPr>
            <a:r>
              <a:rPr lang="en-US" altLang="zh-TW" sz="1800" dirty="0">
                <a:latin typeface="Times"/>
                <a:cs typeface="Times"/>
              </a:rPr>
              <a:t>Salary: </a:t>
            </a:r>
            <a:r>
              <a:rPr lang="en-US" altLang="zh-TW" sz="1800" dirty="0" smtClean="0">
                <a:latin typeface="Times"/>
                <a:cs typeface="Times"/>
              </a:rPr>
              <a:t>$40,000 per month</a:t>
            </a:r>
            <a:endParaRPr lang="en-US" altLang="zh-TW" sz="1800" dirty="0">
              <a:latin typeface="Times"/>
              <a:cs typeface="Times"/>
            </a:endParaRPr>
          </a:p>
          <a:p>
            <a:endParaRPr kumimoji="1" lang="zh-TW" altLang="en-US" sz="1800" dirty="0">
              <a:latin typeface="Times"/>
              <a:cs typeface="Time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2288" t="13534" r="12621" b="16670"/>
          <a:stretch/>
        </p:blipFill>
        <p:spPr>
          <a:xfrm>
            <a:off x="5845543" y="4366957"/>
            <a:ext cx="3298457" cy="24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LOCATION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74117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Times"/>
                <a:cs typeface="Times"/>
              </a:rPr>
              <a:t>State and City: Manhattan, New York City</a:t>
            </a:r>
          </a:p>
          <a:p>
            <a:pPr marL="0" indent="0">
              <a:buNone/>
            </a:pPr>
            <a:r>
              <a:rPr lang="en-US" altLang="zh-TW" sz="1600" dirty="0">
                <a:latin typeface="Times"/>
                <a:cs typeface="Times"/>
              </a:rPr>
              <a:t>Community information</a:t>
            </a:r>
          </a:p>
          <a:p>
            <a:pPr lvl="0"/>
            <a:r>
              <a:rPr lang="en-US" altLang="zh-TW" sz="1600" dirty="0">
                <a:latin typeface="Times"/>
                <a:cs typeface="Times"/>
              </a:rPr>
              <a:t>Total area: 33.6 </a:t>
            </a:r>
            <a:r>
              <a:rPr lang="en-US" altLang="zh-TW" sz="1600" dirty="0" err="1">
                <a:latin typeface="Times"/>
                <a:cs typeface="Times"/>
              </a:rPr>
              <a:t>sq</a:t>
            </a:r>
            <a:r>
              <a:rPr lang="en-US" altLang="zh-TW" sz="1600" dirty="0">
                <a:latin typeface="Times"/>
                <a:cs typeface="Times"/>
              </a:rPr>
              <a:t> mi</a:t>
            </a:r>
          </a:p>
          <a:p>
            <a:pPr lvl="0"/>
            <a:r>
              <a:rPr lang="en-US" altLang="zh-TW" sz="1600" dirty="0">
                <a:latin typeface="Times"/>
                <a:cs typeface="Times"/>
              </a:rPr>
              <a:t>Total population: 16,571,571</a:t>
            </a:r>
          </a:p>
          <a:p>
            <a:pPr lvl="0"/>
            <a:r>
              <a:rPr lang="en-US" altLang="zh-TW" sz="1600" dirty="0">
                <a:latin typeface="Times"/>
                <a:cs typeface="Times"/>
              </a:rPr>
              <a:t>Male population: 7,878,742 (47.5%)</a:t>
            </a:r>
          </a:p>
          <a:p>
            <a:pPr lvl="0"/>
            <a:r>
              <a:rPr lang="en-US" altLang="zh-TW" sz="1600" dirty="0">
                <a:latin typeface="Times"/>
                <a:cs typeface="Times"/>
              </a:rPr>
              <a:t>Female population: 8,692,771 (52.5%)</a:t>
            </a:r>
          </a:p>
          <a:p>
            <a:pPr lvl="0"/>
            <a:r>
              <a:rPr lang="en-US" altLang="zh-TW" sz="1600" dirty="0">
                <a:latin typeface="Times"/>
                <a:cs typeface="Times"/>
              </a:rPr>
              <a:t>White collar: 15,105 (62.3%)</a:t>
            </a:r>
          </a:p>
          <a:p>
            <a:pPr lvl="0"/>
            <a:r>
              <a:rPr lang="en-US" altLang="zh-TW" sz="1600" dirty="0">
                <a:latin typeface="Times"/>
                <a:cs typeface="Times"/>
              </a:rPr>
              <a:t>Blue collar: 9,145 (37.7%)</a:t>
            </a:r>
          </a:p>
          <a:p>
            <a:r>
              <a:rPr lang="en-US" altLang="zh-TW" sz="1600" dirty="0">
                <a:latin typeface="Times"/>
                <a:cs typeface="Times"/>
              </a:rPr>
              <a:t>Crime rate: 11% above national average </a:t>
            </a:r>
            <a:endParaRPr lang="en-US" altLang="zh-TW" sz="1600" dirty="0" smtClean="0">
              <a:latin typeface="Times"/>
              <a:cs typeface="Times"/>
            </a:endParaRPr>
          </a:p>
          <a:p>
            <a:endParaRPr kumimoji="1" lang="zh-TW" altLang="en-US" sz="1600" dirty="0">
              <a:latin typeface="Times"/>
              <a:cs typeface="Times"/>
            </a:endParaRPr>
          </a:p>
        </p:txBody>
      </p:sp>
      <p:pic>
        <p:nvPicPr>
          <p:cNvPr id="4" name="圖片 3" descr="C:\Users\user\Desktop\New-York-City-Demographics.html#Crime.jpg"/>
          <p:cNvPicPr/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748" y="2186327"/>
            <a:ext cx="4759765" cy="2930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309" y="433506"/>
            <a:ext cx="1587606" cy="8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LOCATION</a:t>
            </a:r>
            <a:endParaRPr kumimoji="1" lang="zh-TW" altLang="en-US" dirty="0"/>
          </a:p>
        </p:txBody>
      </p:sp>
      <p:pic>
        <p:nvPicPr>
          <p:cNvPr id="4" name="內容版面配置區 3" descr="https://upload.wikimedia.org/wikipedia/commons/thumb/8/89/Map_Occupy_Wall_Street.svg/2000px-Map_Occupy_Wall_Street.svg.png"/>
          <p:cNvPicPr>
            <a:picLocks noGrp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 b="241"/>
          <a:stretch/>
        </p:blipFill>
        <p:spPr bwMode="auto">
          <a:xfrm>
            <a:off x="380538" y="1314876"/>
            <a:ext cx="5174373" cy="466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http://www.tripinfo.com/maps/NY-Manhattan.gif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71" y="1314876"/>
            <a:ext cx="3070289" cy="46685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95054" y="6119336"/>
            <a:ext cx="8452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"/>
                <a:cs typeface="Times"/>
              </a:rPr>
              <a:t>Possible places of employment: Morgan Stanley, JPMorgan Chase, Bear Stearns, Goldman Sachs, Merrill Lynch, Citigroup, UBS, HSBC, Wells Fargo, RBC Capital Markets</a:t>
            </a:r>
            <a:endParaRPr lang="en-US" altLang="zh-TW" sz="1400" dirty="0">
              <a:effectLst/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819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8551" y="533400"/>
            <a:ext cx="3389715" cy="990600"/>
          </a:xfrm>
        </p:spPr>
        <p:txBody>
          <a:bodyPr/>
          <a:lstStyle/>
          <a:p>
            <a:r>
              <a:rPr kumimoji="1" lang="en-US" altLang="zh-TW" dirty="0" smtClean="0"/>
              <a:t>HOUSING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598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zh-TW" sz="1600" dirty="0" smtClean="0">
                <a:latin typeface="Times"/>
                <a:cs typeface="Times"/>
              </a:rPr>
              <a:t>Address</a:t>
            </a:r>
            <a:r>
              <a:rPr lang="en-US" altLang="zh-TW" sz="1600" dirty="0">
                <a:latin typeface="Times"/>
                <a:cs typeface="Times"/>
              </a:rPr>
              <a:t>: 56 Pine St APT 6E, New York, NY 10005</a:t>
            </a:r>
          </a:p>
          <a:p>
            <a:r>
              <a:rPr lang="en-US" altLang="zh-TW" sz="1600" dirty="0">
                <a:latin typeface="Times"/>
                <a:cs typeface="Times"/>
              </a:rPr>
              <a:t>Type of housing: Studio</a:t>
            </a:r>
          </a:p>
          <a:p>
            <a:r>
              <a:rPr lang="en-US" altLang="zh-TW" sz="1600" dirty="0">
                <a:latin typeface="Times"/>
                <a:cs typeface="Times"/>
              </a:rPr>
              <a:t>Floor size: 430 </a:t>
            </a:r>
            <a:r>
              <a:rPr lang="en-US" altLang="zh-TW" sz="1600" dirty="0" err="1" smtClean="0">
                <a:latin typeface="Times"/>
                <a:cs typeface="Times"/>
              </a:rPr>
              <a:t>sq</a:t>
            </a:r>
            <a:r>
              <a:rPr lang="en-US" altLang="zh-TW" sz="1600" dirty="0" smtClean="0">
                <a:latin typeface="Times"/>
                <a:cs typeface="Times"/>
              </a:rPr>
              <a:t> </a:t>
            </a:r>
            <a:r>
              <a:rPr lang="en-US" altLang="zh-TW" sz="1600" dirty="0" err="1" smtClean="0">
                <a:latin typeface="Times"/>
                <a:cs typeface="Times"/>
              </a:rPr>
              <a:t>ft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dirty="0">
                <a:latin typeface="Times"/>
                <a:cs typeface="Times"/>
              </a:rPr>
              <a:t>Height: 10 </a:t>
            </a:r>
            <a:r>
              <a:rPr lang="en-US" altLang="zh-TW" sz="1600" dirty="0" err="1">
                <a:latin typeface="Times"/>
                <a:cs typeface="Times"/>
              </a:rPr>
              <a:t>ft</a:t>
            </a:r>
            <a:r>
              <a:rPr lang="en-US" altLang="zh-TW" sz="1600" dirty="0">
                <a:latin typeface="Times"/>
                <a:cs typeface="Times"/>
              </a:rPr>
              <a:t> </a:t>
            </a:r>
            <a:r>
              <a:rPr lang="en-US" altLang="zh-TW" sz="1600" dirty="0" smtClean="0">
                <a:latin typeface="Times"/>
                <a:cs typeface="Times"/>
              </a:rPr>
              <a:t>ceilings</a:t>
            </a:r>
            <a:endParaRPr lang="en-US" altLang="zh-TW" sz="1600" dirty="0">
              <a:latin typeface="Times"/>
              <a:cs typeface="Times"/>
            </a:endParaRPr>
          </a:p>
          <a:p>
            <a:r>
              <a:rPr lang="en-US" altLang="zh-TW" sz="1600" dirty="0">
                <a:latin typeface="Times"/>
                <a:cs typeface="Times"/>
              </a:rPr>
              <a:t>Amenities: kitchen, large closet, central AC / heating, 24-hour doorman and concierge service, washer and dryer, fitness center, WIFI meeting room, lounge, bicycle storage, media room and party </a:t>
            </a:r>
            <a:r>
              <a:rPr lang="en-US" altLang="zh-TW" sz="1600" dirty="0" smtClean="0">
                <a:latin typeface="Times"/>
                <a:cs typeface="Times"/>
              </a:rPr>
              <a:t>room</a:t>
            </a:r>
          </a:p>
          <a:p>
            <a:r>
              <a:rPr lang="en-US" altLang="zh-TW" sz="1600" dirty="0">
                <a:latin typeface="Times"/>
                <a:cs typeface="Times"/>
              </a:rPr>
              <a:t>Rent per month: $2200 /month</a:t>
            </a:r>
          </a:p>
          <a:p>
            <a:r>
              <a:rPr lang="en-US" altLang="zh-TW" sz="1600" dirty="0">
                <a:latin typeface="Times"/>
                <a:cs typeface="Times"/>
              </a:rPr>
              <a:t>Utility cost:  $1.81 + $24.53 + $16.16 + $20.11 = $62.61</a:t>
            </a:r>
          </a:p>
          <a:p>
            <a:endParaRPr lang="en-US" altLang="zh-TW" sz="1600" dirty="0">
              <a:latin typeface="Times"/>
              <a:cs typeface="Times"/>
            </a:endParaRPr>
          </a:p>
          <a:p>
            <a:endParaRPr kumimoji="1" lang="zh-TW" altLang="en-US" sz="1600" dirty="0">
              <a:latin typeface="Times"/>
              <a:cs typeface="Times"/>
            </a:endParaRPr>
          </a:p>
        </p:txBody>
      </p:sp>
      <p:pic>
        <p:nvPicPr>
          <p:cNvPr id="4" name="圖片 3" descr="http://photos2.zillowstatic.com/p_f/ISphewgblw5u4r0000000000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3" y="3937877"/>
            <a:ext cx="3988314" cy="281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http://photos1.zillowstatic.com/p_f/ISlyk1xvgfcjdr0000000000.jpg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/>
          <a:stretch/>
        </p:blipFill>
        <p:spPr bwMode="auto">
          <a:xfrm>
            <a:off x="4408667" y="3944150"/>
            <a:ext cx="2125877" cy="280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http://photos2.zillowstatic.com/p_f/ISdsipepc74mdr0000000000.jpg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44" y="3937498"/>
            <a:ext cx="2237740" cy="280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79101"/>
            <a:ext cx="1618628" cy="10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565299"/>
              </p:ext>
            </p:extLst>
          </p:nvPr>
        </p:nvGraphicFramePr>
        <p:xfrm>
          <a:off x="1066657" y="484556"/>
          <a:ext cx="7027086" cy="673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文件" r:id="rId3" imgW="5854700" imgH="5613400" progId="Word.Document.12">
                  <p:embed/>
                </p:oleObj>
              </mc:Choice>
              <mc:Fallback>
                <p:oleObj name="文件" r:id="rId3" imgW="5854700" imgH="561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657" y="484556"/>
                        <a:ext cx="7027086" cy="673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64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TRANSPORTATION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>
                <a:latin typeface="Times"/>
                <a:cs typeface="Times"/>
              </a:rPr>
              <a:t>Rely </a:t>
            </a:r>
            <a:r>
              <a:rPr lang="en-US" altLang="zh-TW" sz="2000" dirty="0">
                <a:latin typeface="Times"/>
                <a:cs typeface="Times"/>
              </a:rPr>
              <a:t>on public transportation</a:t>
            </a:r>
          </a:p>
          <a:p>
            <a:r>
              <a:rPr lang="en-US" altLang="zh-TW" sz="2000" dirty="0">
                <a:latin typeface="Times"/>
                <a:cs typeface="Times"/>
              </a:rPr>
              <a:t>Public Transportation </a:t>
            </a:r>
            <a:r>
              <a:rPr lang="en-US" altLang="zh-TW" sz="2000" dirty="0" smtClean="0">
                <a:latin typeface="Times"/>
                <a:cs typeface="Times"/>
              </a:rPr>
              <a:t>Options: </a:t>
            </a:r>
            <a:r>
              <a:rPr lang="en-US" altLang="zh-TW" sz="2000" dirty="0">
                <a:latin typeface="Times"/>
                <a:cs typeface="Times"/>
              </a:rPr>
              <a:t>subway and bus</a:t>
            </a:r>
          </a:p>
          <a:p>
            <a:r>
              <a:rPr lang="en-US" altLang="zh-TW" sz="2000" dirty="0" smtClean="0">
                <a:latin typeface="Times"/>
                <a:cs typeface="Times"/>
              </a:rPr>
              <a:t>Use </a:t>
            </a:r>
            <a:r>
              <a:rPr lang="en-US" altLang="zh-TW" sz="2000" dirty="0">
                <a:latin typeface="Times"/>
                <a:cs typeface="Times"/>
              </a:rPr>
              <a:t>this website to figure out subway and bus </a:t>
            </a:r>
            <a:r>
              <a:rPr lang="en-US" altLang="zh-TW" sz="2000" dirty="0" smtClean="0">
                <a:latin typeface="Times"/>
                <a:cs typeface="Times"/>
              </a:rPr>
              <a:t>stops:  </a:t>
            </a:r>
            <a:r>
              <a:rPr lang="en-US" altLang="zh-TW" sz="2000" u="sng" dirty="0" smtClean="0">
                <a:latin typeface="Times"/>
                <a:cs typeface="Times"/>
                <a:hlinkClick r:id="rId2"/>
              </a:rPr>
              <a:t>http</a:t>
            </a:r>
            <a:r>
              <a:rPr lang="en-US" altLang="zh-TW" sz="2000" u="sng" dirty="0">
                <a:latin typeface="Times"/>
                <a:cs typeface="Times"/>
                <a:hlinkClick r:id="rId2"/>
              </a:rPr>
              <a:t>://www.mta.info/nyct</a:t>
            </a:r>
            <a:endParaRPr lang="en-US" altLang="zh-TW" sz="2000" dirty="0">
              <a:latin typeface="Times"/>
              <a:cs typeface="Times"/>
            </a:endParaRPr>
          </a:p>
          <a:p>
            <a:r>
              <a:rPr lang="en-US" altLang="zh-TW" sz="2000" dirty="0">
                <a:latin typeface="Times"/>
                <a:cs typeface="Times"/>
              </a:rPr>
              <a:t>30-Day Unlimited Ride </a:t>
            </a:r>
            <a:r>
              <a:rPr lang="en-US" altLang="zh-TW" sz="2000" dirty="0" err="1">
                <a:latin typeface="Times"/>
                <a:cs typeface="Times"/>
              </a:rPr>
              <a:t>MetroCard</a:t>
            </a:r>
            <a:r>
              <a:rPr lang="en-US" altLang="zh-TW" sz="2000" dirty="0">
                <a:latin typeface="Times"/>
                <a:cs typeface="Times"/>
              </a:rPr>
              <a:t/>
            </a:r>
            <a:br>
              <a:rPr lang="en-US" altLang="zh-TW" sz="2000" dirty="0">
                <a:latin typeface="Times"/>
                <a:cs typeface="Times"/>
              </a:rPr>
            </a:br>
            <a:r>
              <a:rPr lang="en-US" altLang="zh-TW" sz="2000" dirty="0">
                <a:latin typeface="Times"/>
                <a:cs typeface="Times"/>
              </a:rPr>
              <a:t>Cost: $116.50</a:t>
            </a:r>
          </a:p>
          <a:p>
            <a:endParaRPr kumimoji="1" lang="zh-TW" altLang="en-US" sz="2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02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143"/>
            <a:ext cx="8229600" cy="990600"/>
          </a:xfrm>
        </p:spPr>
        <p:txBody>
          <a:bodyPr/>
          <a:lstStyle/>
          <a:p>
            <a:r>
              <a:rPr kumimoji="1" lang="en-US" altLang="zh-TW" dirty="0" smtClean="0"/>
              <a:t>PERSONAL EXPENSES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998206"/>
          </a:xfrm>
        </p:spPr>
        <p:txBody>
          <a:bodyPr/>
          <a:lstStyle/>
          <a:p>
            <a:r>
              <a:rPr lang="en-US" altLang="zh-TW" sz="2000" dirty="0">
                <a:latin typeface="Times"/>
                <a:cs typeface="Times"/>
              </a:rPr>
              <a:t>Cell phone: </a:t>
            </a:r>
            <a:r>
              <a:rPr lang="en-US" altLang="zh-TW" sz="2000" dirty="0" smtClean="0">
                <a:latin typeface="Times"/>
                <a:cs typeface="Times"/>
              </a:rPr>
              <a:t>$</a:t>
            </a:r>
            <a:r>
              <a:rPr lang="en-US" altLang="zh-TW" sz="2000" dirty="0" smtClean="0">
                <a:latin typeface="Times"/>
                <a:cs typeface="Times"/>
              </a:rPr>
              <a:t>50</a:t>
            </a:r>
            <a:r>
              <a:rPr lang="en-US" altLang="zh-TW" sz="2000" dirty="0" smtClean="0">
                <a:latin typeface="Times"/>
                <a:cs typeface="Times"/>
              </a:rPr>
              <a:t>/month </a:t>
            </a:r>
            <a:r>
              <a:rPr lang="en-US" altLang="zh-TW" sz="2000" dirty="0">
                <a:latin typeface="Times"/>
                <a:cs typeface="Times"/>
              </a:rPr>
              <a:t>with AT&amp;T</a:t>
            </a:r>
          </a:p>
          <a:p>
            <a:r>
              <a:rPr lang="en-US" altLang="zh-TW" sz="2000" dirty="0">
                <a:latin typeface="Times"/>
                <a:cs typeface="Times"/>
              </a:rPr>
              <a:t>Internet: Max Turbo $25/month with AT&amp;T</a:t>
            </a:r>
          </a:p>
          <a:p>
            <a:r>
              <a:rPr lang="en-US" altLang="zh-TW" sz="2000" dirty="0" smtClean="0">
                <a:latin typeface="Times"/>
                <a:cs typeface="Times"/>
              </a:rPr>
              <a:t>Groceries: $150 /month at </a:t>
            </a:r>
            <a:r>
              <a:rPr lang="en-US" altLang="zh-TW" sz="2000" dirty="0" err="1" smtClean="0">
                <a:latin typeface="Times"/>
                <a:cs typeface="Times"/>
              </a:rPr>
              <a:t>FreshDirect</a:t>
            </a:r>
            <a:endParaRPr lang="en-US" altLang="zh-TW" sz="2000" dirty="0" smtClean="0">
              <a:latin typeface="Times"/>
              <a:cs typeface="Times"/>
            </a:endParaRPr>
          </a:p>
          <a:p>
            <a:r>
              <a:rPr lang="en-US" altLang="zh-TW" sz="2000" dirty="0" smtClean="0">
                <a:latin typeface="Times"/>
                <a:cs typeface="Times"/>
              </a:rPr>
              <a:t>Hair products: $100 /month</a:t>
            </a:r>
            <a:endParaRPr lang="en-US" altLang="zh-TW" sz="2000" dirty="0">
              <a:latin typeface="Times"/>
              <a:cs typeface="Time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722" y="3741815"/>
            <a:ext cx="4674278" cy="31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3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8605" y="408378"/>
            <a:ext cx="8229600" cy="9906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/>
              <a:t>PERSONAL EXPENSES - GROCERIES</a:t>
            </a:r>
            <a:endParaRPr kumimoji="1" lang="zh-TW" altLang="en-US" dirty="0"/>
          </a:p>
        </p:txBody>
      </p:sp>
      <p:pic>
        <p:nvPicPr>
          <p:cNvPr id="6" name="圖片 5" descr="vege.pn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13" r="52611"/>
          <a:stretch/>
        </p:blipFill>
        <p:spPr>
          <a:xfrm>
            <a:off x="399261" y="1206125"/>
            <a:ext cx="3647964" cy="5110097"/>
          </a:xfrm>
          <a:prstGeom prst="rect">
            <a:avLst/>
          </a:prstGeom>
        </p:spPr>
      </p:pic>
      <p:pic>
        <p:nvPicPr>
          <p:cNvPr id="7" name="圖片 6" descr="Screen Shot 2016-04-20 at 12.55.05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948"/>
          <a:stretch/>
        </p:blipFill>
        <p:spPr>
          <a:xfrm>
            <a:off x="4120497" y="1119935"/>
            <a:ext cx="4287527" cy="2088467"/>
          </a:xfrm>
          <a:prstGeom prst="rect">
            <a:avLst/>
          </a:prstGeom>
        </p:spPr>
      </p:pic>
      <p:pic>
        <p:nvPicPr>
          <p:cNvPr id="5" name="圖片 4" descr="Meat.png"/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21" r="35510" b="65551"/>
          <a:stretch/>
        </p:blipFill>
        <p:spPr>
          <a:xfrm>
            <a:off x="4047225" y="3171956"/>
            <a:ext cx="4450980" cy="589218"/>
          </a:xfrm>
          <a:prstGeom prst="rect">
            <a:avLst/>
          </a:prstGeom>
        </p:spPr>
      </p:pic>
      <p:pic>
        <p:nvPicPr>
          <p:cNvPr id="4" name="內容版面配置區 3" descr="Screen Shot 2016-04-20 at 12.54.14 PM.png"/>
          <p:cNvPicPr>
            <a:picLocks noGrp="1" noChangeAspect="1"/>
          </p:cNvPicPr>
          <p:nvPr>
            <p:ph idx="1"/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01" r="36025" b="27503"/>
          <a:stretch/>
        </p:blipFill>
        <p:spPr>
          <a:xfrm>
            <a:off x="4120497" y="5052485"/>
            <a:ext cx="4147901" cy="1769069"/>
          </a:xfrm>
        </p:spPr>
      </p:pic>
      <p:pic>
        <p:nvPicPr>
          <p:cNvPr id="8" name="圖片 7" descr="Meat.png"/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843" r="67012"/>
          <a:stretch/>
        </p:blipFill>
        <p:spPr>
          <a:xfrm>
            <a:off x="4047225" y="3748963"/>
            <a:ext cx="2285989" cy="13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楚">
  <a:themeElements>
    <a:clrScheme name="地平線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楚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清楚.thmx</Template>
  <TotalTime>288</TotalTime>
  <Words>584</Words>
  <Application>Microsoft Office PowerPoint</Application>
  <PresentationFormat>如螢幕大小 (4:3)</PresentationFormat>
  <Paragraphs>152</Paragraphs>
  <Slides>13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5" baseType="lpstr">
      <vt:lpstr>清楚</vt:lpstr>
      <vt:lpstr>文件</vt:lpstr>
      <vt:lpstr>Personal Finance Project</vt:lpstr>
      <vt:lpstr>CAREER</vt:lpstr>
      <vt:lpstr>LOCATION</vt:lpstr>
      <vt:lpstr>LOCATION</vt:lpstr>
      <vt:lpstr>HOUSING</vt:lpstr>
      <vt:lpstr>PowerPoint 簡報</vt:lpstr>
      <vt:lpstr>TRANSPORTATION</vt:lpstr>
      <vt:lpstr>PERSONAL EXPENSES</vt:lpstr>
      <vt:lpstr>PERSONAL EXPENSES - GROCERIES</vt:lpstr>
      <vt:lpstr>HEALTHCARE</vt:lpstr>
      <vt:lpstr>DONATIONS</vt:lpstr>
      <vt:lpstr>BUDGET</vt:lpstr>
      <vt:lpstr>CITATIONS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Finance Project</dc:title>
  <dc:creator>王 表鏞</dc:creator>
  <cp:lastModifiedBy>user</cp:lastModifiedBy>
  <cp:revision>31</cp:revision>
  <dcterms:created xsi:type="dcterms:W3CDTF">2016-04-20T01:36:55Z</dcterms:created>
  <dcterms:modified xsi:type="dcterms:W3CDTF">2016-05-17T12:01:12Z</dcterms:modified>
</cp:coreProperties>
</file>